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13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199480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  <p:pic>
        <p:nvPicPr>
          <p:cNvPr id="8" name="Рисунок 7" descr="F:\Сертифікатна програма Христ. табори\Сертифікат. програм. для анімейшн\Header-85years.png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0" t="14871" r="81230" b="22038"/>
          <a:stretch/>
        </p:blipFill>
        <p:spPr bwMode="auto">
          <a:xfrm>
            <a:off x="10906379" y="5486617"/>
            <a:ext cx="1058545" cy="10953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2100" y="1855693"/>
            <a:ext cx="9068194" cy="3054969"/>
          </a:xfrm>
        </p:spPr>
        <p:txBody>
          <a:bodyPr/>
          <a:lstStyle/>
          <a:p>
            <a:r>
              <a:rPr lang="uk-UA" sz="4400" dirty="0" smtClean="0"/>
              <a:t>Суть </a:t>
            </a:r>
            <a:r>
              <a:rPr lang="uk-UA" sz="4400" dirty="0" smtClean="0">
                <a:solidFill>
                  <a:schemeClr val="accent3">
                    <a:lumMod val="75000"/>
                  </a:schemeClr>
                </a:solidFill>
                <a:latin typeface="Kozuka Mincho Pro M" panose="02020600000000000000" pitchFamily="18" charset="-128"/>
                <a:ea typeface="Kozuka Mincho Pro M" panose="02020600000000000000" pitchFamily="18" charset="-128"/>
              </a:rPr>
              <a:t>виховання. </a:t>
            </a: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/>
              <a:t/>
            </a:r>
            <a:br>
              <a:rPr lang="uk-UA" sz="4400" dirty="0"/>
            </a:br>
            <a:r>
              <a:rPr lang="uk-UA" sz="4400" dirty="0" smtClean="0"/>
              <a:t>Необхідність християнського </a:t>
            </a:r>
            <a:r>
              <a:rPr lang="uk-UA" sz="4400" dirty="0" err="1" smtClean="0"/>
              <a:t>вих</a:t>
            </a:r>
            <a:r>
              <a:rPr lang="uk-UA" sz="4400" dirty="0" smtClean="0"/>
              <a:t>.</a:t>
            </a:r>
            <a:endParaRPr lang="uk-UA" sz="44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Особа християнського вихователя</a:t>
            </a:r>
            <a:endParaRPr lang="uk-UA" sz="2000" b="1" dirty="0">
              <a:solidFill>
                <a:schemeClr val="tx1">
                  <a:lumMod val="65000"/>
                  <a:lumOff val="35000"/>
                </a:schemeClr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222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виховуй патріотично; </a:t>
            </a:r>
            <a:endParaRPr lang="uk-UA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289" y="1610782"/>
            <a:ext cx="4299194" cy="4749677"/>
          </a:xfrm>
          <a:effectLst>
            <a:softEdge rad="317500"/>
          </a:effectLst>
        </p:spPr>
      </p:pic>
      <p:sp>
        <p:nvSpPr>
          <p:cNvPr id="4" name="Овальна виноска 3"/>
          <p:cNvSpPr/>
          <p:nvPr/>
        </p:nvSpPr>
        <p:spPr>
          <a:xfrm>
            <a:off x="7328648" y="642594"/>
            <a:ext cx="4468906" cy="3808382"/>
          </a:xfrm>
          <a:prstGeom prst="wedgeEllipseCallout">
            <a:avLst>
              <a:gd name="adj1" fmla="val -23233"/>
              <a:gd name="adj2" fmla="val 716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«Сучасний педагог має не тільки доповнювати, але й </a:t>
            </a:r>
            <a:r>
              <a:rPr lang="uk-UA" b="1" dirty="0" smtClean="0">
                <a:solidFill>
                  <a:schemeClr val="tx1"/>
                </a:solidFill>
              </a:rPr>
              <a:t>будувати</a:t>
            </a:r>
            <a:r>
              <a:rPr lang="uk-UA" dirty="0" smtClean="0">
                <a:solidFill>
                  <a:schemeClr val="tx1"/>
                </a:solidFill>
              </a:rPr>
              <a:t>; створювати систему цінностей, спільну для всіх майбутніх громадян».</a:t>
            </a: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r>
              <a:rPr lang="uk-UA" dirty="0" err="1" smtClean="0">
                <a:solidFill>
                  <a:schemeClr val="tx1"/>
                </a:solidFill>
              </a:rPr>
              <a:t>О.Сандро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Ферраролі</a:t>
            </a:r>
            <a:r>
              <a:rPr lang="uk-UA" dirty="0" smtClean="0">
                <a:solidFill>
                  <a:schemeClr val="tx1"/>
                </a:solidFill>
              </a:rPr>
              <a:t>, СДБ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0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виховуй гармонійно</a:t>
            </a:r>
            <a:r>
              <a:rPr lang="uk-U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077" y="1640801"/>
            <a:ext cx="5244352" cy="4894209"/>
          </a:xfrm>
          <a:effectLst>
            <a:softEdge rad="635000"/>
          </a:effectLst>
        </p:spPr>
      </p:pic>
      <p:sp>
        <p:nvSpPr>
          <p:cNvPr id="4" name="Овальна виноска 3"/>
          <p:cNvSpPr/>
          <p:nvPr/>
        </p:nvSpPr>
        <p:spPr>
          <a:xfrm>
            <a:off x="7059706" y="363071"/>
            <a:ext cx="4693023" cy="372483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«Вчитель повинен виробляти в учнів позитивне бачення </a:t>
            </a:r>
            <a:r>
              <a:rPr lang="uk-UA" b="1" dirty="0" smtClean="0">
                <a:solidFill>
                  <a:schemeClr val="tx1"/>
                </a:solidFill>
              </a:rPr>
              <a:t>самих себе</a:t>
            </a:r>
            <a:r>
              <a:rPr lang="uk-UA" dirty="0" smtClean="0">
                <a:solidFill>
                  <a:schemeClr val="tx1"/>
                </a:solidFill>
              </a:rPr>
              <a:t>».</a:t>
            </a:r>
          </a:p>
          <a:p>
            <a:pPr algn="ctr"/>
            <a:endParaRPr lang="uk-UA" dirty="0">
              <a:solidFill>
                <a:schemeClr val="tx1"/>
              </a:solidFill>
            </a:endParaRPr>
          </a:p>
          <a:p>
            <a:pPr algn="ctr"/>
            <a:endParaRPr lang="uk-UA" dirty="0">
              <a:solidFill>
                <a:schemeClr val="tx1"/>
              </a:solidFill>
            </a:endParaRPr>
          </a:p>
          <a:p>
            <a:pPr algn="ctr"/>
            <a:r>
              <a:rPr lang="uk-UA" dirty="0" err="1">
                <a:solidFill>
                  <a:schemeClr val="tx1"/>
                </a:solidFill>
              </a:rPr>
              <a:t>О.Сандро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Ферраролі</a:t>
            </a:r>
            <a:r>
              <a:rPr lang="uk-UA" dirty="0">
                <a:solidFill>
                  <a:schemeClr val="tx1"/>
                </a:solidFill>
              </a:rPr>
              <a:t>, СДБ</a:t>
            </a:r>
          </a:p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450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239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287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uk-UA" sz="39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ЧИ</a:t>
            </a:r>
            <a:endParaRPr lang="uk-UA" sz="43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06" y="1196788"/>
            <a:ext cx="4942043" cy="456802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577" y="1196788"/>
            <a:ext cx="4719918" cy="4450977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76646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07" y="1465729"/>
            <a:ext cx="6602927" cy="5109882"/>
          </a:xfrm>
          <a:effectLst>
            <a:glow rad="101600">
              <a:srgbClr val="FFCCCC">
                <a:alpha val="60000"/>
              </a:srgbClr>
            </a:glow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6364" y="346758"/>
            <a:ext cx="7615518" cy="1371600"/>
          </a:xfrm>
        </p:spPr>
        <p:txBody>
          <a:bodyPr>
            <a:normAutofit/>
          </a:bodyPr>
          <a:lstStyle/>
          <a:p>
            <a:r>
              <a:rPr lang="uk-UA" sz="5400" i="1" dirty="0" smtClean="0">
                <a:solidFill>
                  <a:srgbClr val="F13B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 </a:t>
            </a:r>
            <a:r>
              <a:rPr lang="uk-UA" sz="5400" i="1" dirty="0" smtClean="0">
                <a:solidFill>
                  <a:srgbClr val="F13B8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endParaRPr lang="uk-UA" sz="5400" i="1" dirty="0">
              <a:solidFill>
                <a:srgbClr val="F13B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93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836" y="-295835"/>
            <a:ext cx="10387372" cy="688489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18565" y="726141"/>
            <a:ext cx="5513295" cy="5862918"/>
          </a:xfrm>
        </p:spPr>
        <p:txBody>
          <a:bodyPr>
            <a:normAutofit/>
          </a:bodyPr>
          <a:lstStyle/>
          <a:p>
            <a:endParaRPr lang="uk-UA" dirty="0"/>
          </a:p>
          <a:p>
            <a:r>
              <a:rPr lang="uk-UA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це складний і багатогранний процес формування особистості, створення оптимальних умов для її фізичного, психічного та соціального розвитку.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uk-UA" sz="24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 — всебічний гармонійний розвиток особистості.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</a:t>
            </a:r>
            <a:r>
              <a:rPr lang="uk-UA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uk-UA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молода людина зі своїми здібностями, які вона виявляє, вдосконалює і реалізує.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християнського виховання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молода людина, яка через хрещення стала Божою дитиною. </a:t>
            </a:r>
          </a:p>
        </p:txBody>
      </p:sp>
    </p:spTree>
    <p:extLst>
      <p:ext uri="{BB962C8B-B14F-4D97-AF65-F5344CB8AC3E}">
        <p14:creationId xmlns:p14="http://schemas.microsoft.com/office/powerpoint/2010/main" val="414348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 виноска 3"/>
          <p:cNvSpPr/>
          <p:nvPr/>
        </p:nvSpPr>
        <p:spPr>
          <a:xfrm>
            <a:off x="5795682" y="806825"/>
            <a:ext cx="6037730" cy="2944906"/>
          </a:xfrm>
          <a:prstGeom prst="wedgeEllipseCallout">
            <a:avLst>
              <a:gd name="adj1" fmla="val -28251"/>
              <a:gd name="adj2" fmla="val 80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«</a:t>
            </a:r>
            <a:r>
              <a:rPr lang="uk-UA" sz="2000" b="1" dirty="0" smtClean="0">
                <a:solidFill>
                  <a:srgbClr val="7030A0"/>
                </a:solidFill>
              </a:rPr>
              <a:t>Вихователь</a:t>
            </a:r>
            <a:r>
              <a:rPr lang="uk-UA" dirty="0" smtClean="0">
                <a:solidFill>
                  <a:schemeClr val="tx1"/>
                </a:solidFill>
              </a:rPr>
              <a:t> повинен бути терпеливим ткачем стосунків, що ґрунтуються на любові. Його педагогіка є тріумфом поваги до дитини, її величі та слабкості, її гідності як Божої дитини.»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                     (</a:t>
            </a:r>
            <a:r>
              <a:rPr lang="uk-UA" dirty="0" err="1" smtClean="0">
                <a:solidFill>
                  <a:schemeClr val="tx1"/>
                </a:solidFill>
              </a:rPr>
              <a:t>о.Оноріно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Пістеллато</a:t>
            </a:r>
            <a:r>
              <a:rPr lang="uk-UA" dirty="0" smtClean="0">
                <a:solidFill>
                  <a:schemeClr val="tx1"/>
                </a:solidFill>
              </a:rPr>
              <a:t>)</a:t>
            </a: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3" y="147918"/>
            <a:ext cx="5580529" cy="6602507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4366345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541" y="373652"/>
            <a:ext cx="10058400" cy="1371600"/>
          </a:xfrm>
        </p:spPr>
        <p:txBody>
          <a:bodyPr>
            <a:normAutofit/>
          </a:bodyPr>
          <a:lstStyle/>
          <a:p>
            <a:r>
              <a:rPr lang="uk-UA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 </a:t>
            </a:r>
            <a:r>
              <a:rPr 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виховних принципів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66271" y="1844862"/>
            <a:ext cx="4059517" cy="44510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Виховний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 і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правилами.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165" y="1636058"/>
            <a:ext cx="5195046" cy="456303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softEdge rad="317500"/>
          </a:effectLst>
        </p:spPr>
      </p:pic>
      <p:sp>
        <p:nvSpPr>
          <p:cNvPr id="4" name="Серце 3"/>
          <p:cNvSpPr/>
          <p:nvPr/>
        </p:nvSpPr>
        <p:spPr>
          <a:xfrm>
            <a:off x="566271" y="373652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9379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647" y="203128"/>
            <a:ext cx="10058400" cy="1371600"/>
          </a:xfrm>
        </p:spPr>
        <p:txBody>
          <a:bodyPr/>
          <a:lstStyle/>
          <a:p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виховуй природньо;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39271" y="1398493"/>
            <a:ext cx="5737411" cy="1062319"/>
          </a:xfrm>
        </p:spPr>
        <p:txBody>
          <a:bodyPr/>
          <a:lstStyle/>
          <a:p>
            <a:r>
              <a:rPr lang="uk-UA" dirty="0" smtClean="0"/>
              <a:t>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до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, </a:t>
            </a:r>
            <a:r>
              <a:rPr lang="ru-RU" dirty="0" err="1"/>
              <a:t>розумові</a:t>
            </a:r>
            <a:r>
              <a:rPr lang="ru-RU" dirty="0"/>
              <a:t> і </a:t>
            </a:r>
            <a:r>
              <a:rPr lang="ru-RU" dirty="0" err="1"/>
              <a:t>душевні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 smtClean="0"/>
              <a:t>дитини</a:t>
            </a:r>
            <a:r>
              <a:rPr lang="uk-UA" dirty="0" smtClean="0"/>
              <a:t>).</a:t>
            </a:r>
            <a:r>
              <a:rPr lang="uk-UA" dirty="0"/>
              <a:t>	</a:t>
            </a:r>
            <a:endParaRPr lang="uk-UA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ьна виноска 3"/>
          <p:cNvSpPr/>
          <p:nvPr/>
        </p:nvSpPr>
        <p:spPr>
          <a:xfrm>
            <a:off x="6804211" y="793376"/>
            <a:ext cx="4948518" cy="4128248"/>
          </a:xfrm>
          <a:prstGeom prst="wedgeEllipseCallout">
            <a:avLst>
              <a:gd name="adj1" fmla="val -25530"/>
              <a:gd name="adj2" fmla="val 71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«Все ,що нам потрібно у світі, може почекати…тільки не </a:t>
            </a:r>
            <a:r>
              <a:rPr lang="uk-UA" b="1" dirty="0" smtClean="0">
                <a:solidFill>
                  <a:schemeClr val="tx1"/>
                </a:solidFill>
              </a:rPr>
              <a:t>ДИТИНА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r>
              <a:rPr lang="uk-UA" dirty="0">
                <a:solidFill>
                  <a:schemeClr val="tx1"/>
                </a:solidFill>
              </a:rPr>
              <a:t>Ї</a:t>
            </a:r>
            <a:r>
              <a:rPr lang="uk-UA" dirty="0" smtClean="0">
                <a:solidFill>
                  <a:schemeClr val="tx1"/>
                </a:solidFill>
              </a:rPr>
              <a:t>й не можна сказати: «Почекай до завтра» </a:t>
            </a:r>
            <a:r>
              <a:rPr lang="uk-UA" b="1" dirty="0" err="1" smtClean="0">
                <a:solidFill>
                  <a:schemeClr val="tx1"/>
                </a:solidFill>
              </a:rPr>
              <a:t>Ім</a:t>
            </a:r>
            <a:r>
              <a:rPr lang="uk-UA" b="1" dirty="0" smtClean="0">
                <a:solidFill>
                  <a:schemeClr val="tx1"/>
                </a:solidFill>
              </a:rPr>
              <a:t>*я її-СЬОГОДНІ</a:t>
            </a:r>
            <a:r>
              <a:rPr lang="uk-UA" dirty="0" smtClean="0">
                <a:solidFill>
                  <a:schemeClr val="tx1"/>
                </a:solidFill>
              </a:rPr>
              <a:t>».</a:t>
            </a: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r>
              <a:rPr lang="uk-UA" dirty="0" err="1" smtClean="0">
                <a:solidFill>
                  <a:schemeClr val="tx1"/>
                </a:solidFill>
              </a:rPr>
              <a:t>Габріелла</a:t>
            </a:r>
            <a:r>
              <a:rPr lang="uk-UA" dirty="0" smtClean="0">
                <a:solidFill>
                  <a:schemeClr val="tx1"/>
                </a:solidFill>
              </a:rPr>
              <a:t> Містраль</a:t>
            </a: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847" y="2638467"/>
            <a:ext cx="4105835" cy="4114047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41120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13994"/>
            <a:ext cx="10058400" cy="1371600"/>
          </a:xfrm>
        </p:spPr>
        <p:txBody>
          <a:bodyPr/>
          <a:lstStyle/>
          <a:p>
            <a:r>
              <a:rPr lang="uk-UA" dirty="0">
                <a:solidFill>
                  <a:srgbClr val="7030A0"/>
                </a:solidFill>
              </a:rPr>
              <a:t>2 </a:t>
            </a:r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виховуй</a:t>
            </a:r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релігійно; </a:t>
            </a:r>
            <a:endParaRPr lang="uk-UA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ьна виноска 3"/>
          <p:cNvSpPr/>
          <p:nvPr/>
        </p:nvSpPr>
        <p:spPr>
          <a:xfrm>
            <a:off x="7100048" y="413994"/>
            <a:ext cx="4572000" cy="331084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«</a:t>
            </a:r>
            <a:r>
              <a:rPr lang="uk-UA" b="1" dirty="0" err="1" smtClean="0">
                <a:solidFill>
                  <a:schemeClr val="tx1"/>
                </a:solidFill>
              </a:rPr>
              <a:t>Найосновніше</a:t>
            </a:r>
            <a:r>
              <a:rPr lang="uk-UA" dirty="0" err="1" smtClean="0">
                <a:solidFill>
                  <a:schemeClr val="tx1"/>
                </a:solidFill>
              </a:rPr>
              <a:t>,що</a:t>
            </a:r>
            <a:r>
              <a:rPr lang="uk-UA" dirty="0" smtClean="0">
                <a:solidFill>
                  <a:schemeClr val="tx1"/>
                </a:solidFill>
              </a:rPr>
              <a:t> має донести педагог до дитини, це: тебе </a:t>
            </a:r>
            <a:r>
              <a:rPr lang="uk-UA" dirty="0" smtClean="0">
                <a:solidFill>
                  <a:srgbClr val="FF0000"/>
                </a:solidFill>
              </a:rPr>
              <a:t>ЛЮБИТЬ</a:t>
            </a:r>
            <a:r>
              <a:rPr lang="uk-UA" dirty="0" smtClean="0">
                <a:solidFill>
                  <a:schemeClr val="tx1"/>
                </a:solidFill>
              </a:rPr>
              <a:t> Господь».</a:t>
            </a: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Етьєн </a:t>
            </a:r>
            <a:r>
              <a:rPr lang="uk-UA" dirty="0" err="1" smtClean="0">
                <a:solidFill>
                  <a:schemeClr val="tx1"/>
                </a:solidFill>
              </a:rPr>
              <a:t>Верхан</a:t>
            </a:r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/>
          </a:p>
        </p:txBody>
      </p:sp>
      <p:pic>
        <p:nvPicPr>
          <p:cNvPr id="7" name="Місце для вмісту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330" y="1261158"/>
            <a:ext cx="4778188" cy="40907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92716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виховуй </a:t>
            </a:r>
            <a:r>
              <a:rPr lang="uk-U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виховною </a:t>
            </a:r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любов’ю; </a:t>
            </a:r>
            <a:endParaRPr lang="uk-UA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859" y="1869142"/>
            <a:ext cx="5683624" cy="4355025"/>
          </a:xfrm>
          <a:effectLst>
            <a:softEdge rad="317500"/>
          </a:effectLst>
        </p:spPr>
      </p:pic>
      <p:sp>
        <p:nvSpPr>
          <p:cNvPr id="4" name="Овальна виноска 3"/>
          <p:cNvSpPr/>
          <p:nvPr/>
        </p:nvSpPr>
        <p:spPr>
          <a:xfrm>
            <a:off x="7543800" y="1680882"/>
            <a:ext cx="4128247" cy="3052483"/>
          </a:xfrm>
          <a:prstGeom prst="wedgeEllipseCallout">
            <a:avLst>
              <a:gd name="adj1" fmla="val -27022"/>
              <a:gd name="adj2" fmla="val 743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«Слухання-це одна з форм любові. </a:t>
            </a:r>
            <a:r>
              <a:rPr lang="uk-UA" b="1" dirty="0" smtClean="0">
                <a:solidFill>
                  <a:schemeClr val="tx1"/>
                </a:solidFill>
              </a:rPr>
              <a:t>Де немає любові, там немає виховання</a:t>
            </a:r>
            <a:r>
              <a:rPr lang="uk-UA" dirty="0" smtClean="0">
                <a:solidFill>
                  <a:schemeClr val="tx1"/>
                </a:solidFill>
              </a:rPr>
              <a:t>».</a:t>
            </a:r>
          </a:p>
          <a:p>
            <a:pPr algn="ctr"/>
            <a:r>
              <a:rPr lang="uk-UA" dirty="0" err="1" smtClean="0">
                <a:solidFill>
                  <a:schemeClr val="tx1"/>
                </a:solidFill>
              </a:rPr>
              <a:t>О.Ніко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Туніч</a:t>
            </a:r>
            <a:r>
              <a:rPr lang="uk-UA" dirty="0" smtClean="0">
                <a:solidFill>
                  <a:schemeClr val="tx1"/>
                </a:solidFill>
              </a:rPr>
              <a:t>, СДБ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95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виховуй </a:t>
            </a:r>
            <a:r>
              <a:rPr lang="uk-U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радістю; </a:t>
            </a:r>
            <a:endParaRPr lang="uk-UA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3" y="1449418"/>
            <a:ext cx="6651812" cy="5160806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</p:spPr>
      </p:pic>
      <p:sp>
        <p:nvSpPr>
          <p:cNvPr id="4" name="Овальна виноска 3"/>
          <p:cNvSpPr/>
          <p:nvPr/>
        </p:nvSpPr>
        <p:spPr>
          <a:xfrm>
            <a:off x="6839252" y="642594"/>
            <a:ext cx="4940372" cy="3711389"/>
          </a:xfrm>
          <a:prstGeom prst="wedgeEllipseCallout">
            <a:avLst>
              <a:gd name="adj1" fmla="val -20833"/>
              <a:gd name="adj2" fmla="val 658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«Радість починається тієї миті, коли ти перестаєш шукати свого власного щастя, щоб </a:t>
            </a:r>
            <a:r>
              <a:rPr lang="uk-UA" b="1" dirty="0" smtClean="0">
                <a:solidFill>
                  <a:schemeClr val="tx1"/>
                </a:solidFill>
              </a:rPr>
              <a:t>давати його іншим</a:t>
            </a:r>
            <a:r>
              <a:rPr lang="uk-UA" dirty="0" smtClean="0">
                <a:solidFill>
                  <a:schemeClr val="tx1"/>
                </a:solidFill>
              </a:rPr>
              <a:t>».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                       </a:t>
            </a:r>
            <a:r>
              <a:rPr lang="uk-UA" dirty="0" err="1" smtClean="0">
                <a:solidFill>
                  <a:schemeClr val="tx1"/>
                </a:solidFill>
              </a:rPr>
              <a:t>М.Куст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37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виховуй </a:t>
            </a:r>
            <a:r>
              <a:rPr lang="uk-UA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життя; </a:t>
            </a:r>
            <a:endParaRPr lang="uk-UA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ьна виноска 3"/>
          <p:cNvSpPr/>
          <p:nvPr/>
        </p:nvSpPr>
        <p:spPr>
          <a:xfrm>
            <a:off x="6992471" y="588386"/>
            <a:ext cx="4881282" cy="3784353"/>
          </a:xfrm>
          <a:prstGeom prst="wedgeEllipseCallout">
            <a:avLst>
              <a:gd name="adj1" fmla="val -22645"/>
              <a:gd name="adj2" fmla="val 69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«Вчитель повинен бути експертом із людяності, уважним до цінності людських потреб і вимог особистої моралі. </a:t>
            </a:r>
            <a:r>
              <a:rPr lang="uk-UA" b="1" dirty="0" smtClean="0">
                <a:solidFill>
                  <a:schemeClr val="tx1"/>
                </a:solidFill>
              </a:rPr>
              <a:t>Він навчає мистецтва ЖИТТЯ</a:t>
            </a:r>
            <a:r>
              <a:rPr lang="uk-UA" dirty="0" smtClean="0">
                <a:solidFill>
                  <a:schemeClr val="tx1"/>
                </a:solidFill>
              </a:rPr>
              <a:t>».</a:t>
            </a:r>
          </a:p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endParaRPr lang="uk-UA" dirty="0">
              <a:solidFill>
                <a:schemeClr val="tx1"/>
              </a:solidFill>
            </a:endParaRPr>
          </a:p>
          <a:p>
            <a:pPr algn="ctr"/>
            <a:r>
              <a:rPr lang="uk-UA" dirty="0" err="1" smtClean="0">
                <a:solidFill>
                  <a:schemeClr val="tx1"/>
                </a:solidFill>
              </a:rPr>
              <a:t>О.Оноріно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Пістеллато,СДБ</a:t>
            </a: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7" name="Місце для вмісту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364" y="2014194"/>
            <a:ext cx="5809129" cy="4238688"/>
          </a:xfr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416216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TC103457510[[fn=Сейвон]]</Template>
  <TotalTime>140</TotalTime>
  <Words>332</Words>
  <Application>Microsoft Office PowerPoint</Application>
  <PresentationFormat>Широкий екран</PresentationFormat>
  <Paragraphs>47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20" baseType="lpstr">
      <vt:lpstr>BatangChe</vt:lpstr>
      <vt:lpstr>Century Gothic</vt:lpstr>
      <vt:lpstr>Garamond</vt:lpstr>
      <vt:lpstr>Kozuka Mincho Pro M</vt:lpstr>
      <vt:lpstr>Times New Roman</vt:lpstr>
      <vt:lpstr>Wingdings</vt:lpstr>
      <vt:lpstr>Савон</vt:lpstr>
      <vt:lpstr>Суть виховання.   Необхідність християнського вих.</vt:lpstr>
      <vt:lpstr>Презентація PowerPoint</vt:lpstr>
      <vt:lpstr>Презентація PowerPoint</vt:lpstr>
      <vt:lpstr>    Сім виховних принципів</vt:lpstr>
      <vt:lpstr>1 виховуй природньо; </vt:lpstr>
      <vt:lpstr>2 виховуй релігійно; </vt:lpstr>
      <vt:lpstr>3 виховуй з виховною любов’ю; </vt:lpstr>
      <vt:lpstr>4 виховуй з радістю; </vt:lpstr>
      <vt:lpstr>5 виховуй до життя; </vt:lpstr>
      <vt:lpstr> 6 виховуй патріотично; </vt:lpstr>
      <vt:lpstr>7 виховуй гармонійно; </vt:lpstr>
      <vt:lpstr>Презентація PowerPoint</vt:lpstr>
      <vt:lpstr>Дякую за увагу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Суть виховання.   Необхідність християнського вих.</dc:title>
  <dc:creator>Roman</dc:creator>
  <cp:lastModifiedBy>Амвросій</cp:lastModifiedBy>
  <cp:revision>15</cp:revision>
  <dcterms:created xsi:type="dcterms:W3CDTF">2013-11-08T23:52:21Z</dcterms:created>
  <dcterms:modified xsi:type="dcterms:W3CDTF">2018-03-11T19:06:56Z</dcterms:modified>
</cp:coreProperties>
</file>